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88" r:id="rId2"/>
    <p:sldId id="291" r:id="rId3"/>
    <p:sldId id="29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0ED5743-21CB-5942-8C62-750D99FF16F0}">
          <p14:sldIdLst>
            <p14:sldId id="288"/>
            <p14:sldId id="291"/>
            <p14:sldId id="290"/>
          </p14:sldIdLst>
        </p14:section>
        <p14:section name="Appendix" id="{A32D5913-45BE-BD49-906C-1285252E8E35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CE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08C380-F379-9946-8D17-BFBA143D13B9}" type="datetimeFigureOut">
              <a:rPr lang="en-US" smtClean="0"/>
              <a:t>8/31/20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71F425-08C6-664C-97D4-3748EA2DF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940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98CF1-4B13-6245-9CF1-0DCA9AE7F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7861" y="1122363"/>
            <a:ext cx="7556939" cy="2306637"/>
          </a:xfrm>
        </p:spPr>
        <p:txBody>
          <a:bodyPr anchor="b"/>
          <a:lstStyle>
            <a:lvl1pPr algn="l">
              <a:defRPr sz="6000">
                <a:latin typeface="+mj-lt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4190FA-97AC-DB49-A5C8-C9941A64BD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7861" y="3591527"/>
            <a:ext cx="7556939" cy="1599615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4169829-CC18-AD48-95B4-BDD5541AE8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9297" y="6356350"/>
            <a:ext cx="7609489" cy="365125"/>
          </a:xfrm>
          <a:prstGeom prst="rect">
            <a:avLst/>
          </a:prstGeom>
        </p:spPr>
        <p:txBody>
          <a:bodyPr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www.akshaysehgal.com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21C6821-F530-4045-B65D-C47380F7D0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182007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637045A3-890A-7647-A24F-3B7E196BC1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80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583CB-7571-644C-BA16-33A86A764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861" y="1681655"/>
            <a:ext cx="6201104" cy="3221639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33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F6BA9-DB25-A04A-BD3B-DAA5EB731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D81CBE1A-F1CD-304A-901D-4FD425652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861" y="365125"/>
            <a:ext cx="11424745" cy="791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D0802F2-BA23-C443-84D5-FCD6BCF214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9297" y="6356350"/>
            <a:ext cx="7609489" cy="365125"/>
          </a:xfrm>
          <a:prstGeom prst="rect">
            <a:avLst/>
          </a:prstGeom>
        </p:spPr>
        <p:txBody>
          <a:bodyPr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www.akshaysehgal.com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BF50147-EBE0-334B-80F6-F38552A39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182007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637045A3-890A-7647-A24F-3B7E196BC1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744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70317-72FF-EB44-93A5-D1BFFB9E2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7860" y="1342860"/>
            <a:ext cx="5549463" cy="485824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7A01DC-0626-C64E-B5F1-4BC295686E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2859"/>
            <a:ext cx="5696606" cy="485824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65A54B19-0973-BB45-B010-C5E2DE338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861" y="365125"/>
            <a:ext cx="11424745" cy="791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03AD44A-415F-F147-A3CF-A19F437CC0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9297" y="6356350"/>
            <a:ext cx="7609489" cy="365125"/>
          </a:xfrm>
          <a:prstGeom prst="rect">
            <a:avLst/>
          </a:prstGeom>
        </p:spPr>
        <p:txBody>
          <a:bodyPr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www.akshaysehgal.com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5977472-DA77-AE47-9CE3-3948CE821E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182007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637045A3-890A-7647-A24F-3B7E196BC1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240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3478852-A6BC-2241-83E7-B7B62D134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861" y="365125"/>
            <a:ext cx="11424745" cy="791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3D023B3-5FF1-EA49-8B92-F8E2CC625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9297" y="6356350"/>
            <a:ext cx="7609489" cy="365125"/>
          </a:xfrm>
          <a:prstGeom prst="rect">
            <a:avLst/>
          </a:prstGeom>
        </p:spPr>
        <p:txBody>
          <a:bodyPr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www.akshaysehgal.com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45247D3-FDCE-3B4F-8E99-96DC3383C9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182007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637045A3-890A-7647-A24F-3B7E196BC1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766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08960BD-EE99-414D-BAEC-41038698C3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9297" y="6356350"/>
            <a:ext cx="7609489" cy="365125"/>
          </a:xfrm>
          <a:prstGeom prst="rect">
            <a:avLst/>
          </a:prstGeom>
        </p:spPr>
        <p:txBody>
          <a:bodyPr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www.akshaysehgal.com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C16BF9D-5C11-4E44-A1EE-5722A7F80A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182007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637045A3-890A-7647-A24F-3B7E196BC1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101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830F4B-3461-2B4E-979A-7E74CF15E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861" y="365125"/>
            <a:ext cx="11424745" cy="791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9D1FA1-F43F-C542-BCA9-8B5CF72C5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861" y="1334814"/>
            <a:ext cx="11424745" cy="4842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5A4AF30-9495-B24D-BD28-FC184F110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9297" y="6356350"/>
            <a:ext cx="7609489" cy="365125"/>
          </a:xfrm>
          <a:prstGeom prst="rect">
            <a:avLst/>
          </a:prstGeom>
        </p:spPr>
        <p:txBody>
          <a:bodyPr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www.akshaysehgal.com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C16D214-FC36-E646-A98F-AEEA3575E1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182007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fld id="{637045A3-890A-7647-A24F-3B7E196BC17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8FDF4623-4174-0544-A2C7-B7D994B49E4C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31078" y="6355802"/>
            <a:ext cx="376183" cy="37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508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  <p:sldLayoutId id="2147483652" r:id="rId4"/>
    <p:sldLayoutId id="2147483654" r:id="rId5"/>
    <p:sldLayoutId id="2147483655" r:id="rId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statweb.stanford.edu/~jhf/ftp/trebst.pdf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youtube.com/watch?v=3CC4N4z3GJc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AF0003-1CC0-AD49-978C-F7387FB1E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Boosting (1)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4A79CE-0C65-7D40-99FC-0982EDA6EA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https://statweb.stanford.edu/~jhf/ftp/trebst.pdf</a:t>
            </a:r>
            <a:endParaRPr lang="en-US" dirty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E742EA15-61D0-5F41-87A6-1916D70E6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861" y="1334814"/>
            <a:ext cx="7609489" cy="5780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/>
              <a:t>The core idea behind gradient boosting is to build a series of weak estimators which incrementally add a scaled down residual value to the Expectation to slowly move the prediction closer to the actual based on a learning rate.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F24B60CD-62FE-F847-B706-5EA5994682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7446"/>
          <a:stretch/>
        </p:blipFill>
        <p:spPr>
          <a:xfrm>
            <a:off x="5780109" y="2057892"/>
            <a:ext cx="6411891" cy="346529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589F48A-423A-FC40-A935-BD91C98982E7}"/>
                  </a:ext>
                </a:extLst>
              </p:cNvPr>
              <p:cNvSpPr txBox="1"/>
              <p:nvPr/>
            </p:nvSpPr>
            <p:spPr>
              <a:xfrm>
                <a:off x="426061" y="1884895"/>
                <a:ext cx="1967077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Δ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𝐴𝑐𝑡𝑢𝑎𝑙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𝑃𝑟𝑒𝑑𝑖𝑐𝑡𝑒𝑑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589F48A-423A-FC40-A935-BD91C98982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061" y="1884895"/>
                <a:ext cx="1967077" cy="215444"/>
              </a:xfrm>
              <a:prstGeom prst="rect">
                <a:avLst/>
              </a:prstGeom>
              <a:blipFill>
                <a:blip r:embed="rId4"/>
                <a:stretch>
                  <a:fillRect l="-1290" t="-11765" r="-1935" b="-35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BF9F0D0-8800-9046-9BB5-9550B72FD236}"/>
                  </a:ext>
                </a:extLst>
              </p:cNvPr>
              <p:cNvSpPr txBox="1"/>
              <p:nvPr/>
            </p:nvSpPr>
            <p:spPr>
              <a:xfrm>
                <a:off x="426061" y="2253320"/>
                <a:ext cx="1927001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𝐴𝑐𝑡𝑢𝑎𝑙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𝑃𝑟𝑒𝑑𝑖𝑐𝑡𝑒𝑑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BF9F0D0-8800-9046-9BB5-9550B72FD2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061" y="2253320"/>
                <a:ext cx="1927001" cy="215444"/>
              </a:xfrm>
              <a:prstGeom prst="rect">
                <a:avLst/>
              </a:prstGeom>
              <a:blipFill>
                <a:blip r:embed="rId5"/>
                <a:stretch>
                  <a:fillRect l="-1974" r="-1316"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18">
            <a:extLst>
              <a:ext uri="{FF2B5EF4-FFF2-40B4-BE49-F238E27FC236}">
                <a16:creationId xmlns:a16="http://schemas.microsoft.com/office/drawing/2014/main" id="{B5A49AE5-3F37-414A-BE53-F5D062D52394}"/>
              </a:ext>
            </a:extLst>
          </p:cNvPr>
          <p:cNvSpPr/>
          <p:nvPr/>
        </p:nvSpPr>
        <p:spPr>
          <a:xfrm>
            <a:off x="2170841" y="2252610"/>
            <a:ext cx="193323" cy="2154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15080F-886F-BF47-9477-8AC11CDB702C}"/>
              </a:ext>
            </a:extLst>
          </p:cNvPr>
          <p:cNvSpPr txBox="1"/>
          <p:nvPr/>
        </p:nvSpPr>
        <p:spPr>
          <a:xfrm>
            <a:off x="2797397" y="2592306"/>
            <a:ext cx="16993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latin typeface="+mj-lt"/>
                <a:ea typeface="+mj-ea"/>
                <a:cs typeface="+mj-cs"/>
              </a:rPr>
              <a:t>Can build a model to predict the residual !!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407005A8-23AE-3F44-A569-B85CD479A44B}"/>
              </a:ext>
            </a:extLst>
          </p:cNvPr>
          <p:cNvCxnSpPr>
            <a:cxnSpLocks/>
            <a:stCxn id="20" idx="1"/>
            <a:endCxn id="19" idx="2"/>
          </p:cNvCxnSpPr>
          <p:nvPr/>
        </p:nvCxnSpPr>
        <p:spPr>
          <a:xfrm rot="10800000">
            <a:off x="2267503" y="2468054"/>
            <a:ext cx="529894" cy="33969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0F0C8EF-CBF5-0A4D-A69D-23B1429217BD}"/>
              </a:ext>
            </a:extLst>
          </p:cNvPr>
          <p:cNvSpPr/>
          <p:nvPr/>
        </p:nvSpPr>
        <p:spPr>
          <a:xfrm>
            <a:off x="287397" y="3362892"/>
            <a:ext cx="5000068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1200" dirty="0">
                <a:solidFill>
                  <a:prstClr val="black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If I do that, then we will surely overfit the model </a:t>
            </a:r>
            <a:r>
              <a:rPr lang="en-US" sz="1200" dirty="0" err="1">
                <a:solidFill>
                  <a:prstClr val="black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i.e</a:t>
            </a:r>
            <a:r>
              <a:rPr lang="en-US" sz="1200" dirty="0">
                <a:solidFill>
                  <a:prstClr val="black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we will have a low bias but extremely high variance. But we can take small steps towards our goal instead, very similar to what Gradient Descent does.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C551353-2F48-9B4C-AEB2-2BE3B5A04955}"/>
              </a:ext>
            </a:extLst>
          </p:cNvPr>
          <p:cNvSpPr/>
          <p:nvPr/>
        </p:nvSpPr>
        <p:spPr>
          <a:xfrm>
            <a:off x="287397" y="4169543"/>
            <a:ext cx="48713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1" dirty="0">
                <a:latin typeface="+mj-lt"/>
              </a:rPr>
              <a:t>“Empirical evidence shows that taking lots of small steps in the right direction results in better predictions </a:t>
            </a:r>
            <a:r>
              <a:rPr lang="en-US" sz="1200" b="1" i="1" dirty="0" err="1">
                <a:latin typeface="+mj-lt"/>
              </a:rPr>
              <a:t>i.e</a:t>
            </a:r>
            <a:r>
              <a:rPr lang="en-US" sz="1200" b="1" i="1" dirty="0">
                <a:latin typeface="+mj-lt"/>
              </a:rPr>
              <a:t> lower variance” </a:t>
            </a:r>
          </a:p>
          <a:p>
            <a:pPr algn="ctr"/>
            <a:r>
              <a:rPr lang="en-US" sz="1200" b="1" i="1" dirty="0">
                <a:latin typeface="+mj-lt"/>
              </a:rPr>
              <a:t>– Jerome Friedman (inventor of gradient boosting)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E3B8AE3-F347-454E-B207-C8E5899CCA89}"/>
                  </a:ext>
                </a:extLst>
              </p:cNvPr>
              <p:cNvSpPr txBox="1"/>
              <p:nvPr/>
            </p:nvSpPr>
            <p:spPr>
              <a:xfrm>
                <a:off x="426061" y="5094681"/>
                <a:ext cx="3239477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𝐴𝑐𝑡𝑢𝑎𝑙</m:t>
                    </m:r>
                    <m:r>
                      <a:rPr lang="en-US" sz="14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𝑃𝑟𝑒𝑑𝑖𝑐𝑡𝑒𝑑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1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l-GR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1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l-GR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1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US" sz="1400" dirty="0"/>
                  <a:t> </a:t>
                </a:r>
                <a14:m>
                  <m:oMath xmlns:m="http://schemas.openxmlformats.org/officeDocument/2006/math">
                    <m:r>
                      <a:rPr lang="en-US" sz="1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l-GR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14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4 </m:t>
                    </m:r>
                  </m:oMath>
                </a14:m>
                <a:r>
                  <a:rPr lang="en-US" sz="1400" dirty="0"/>
                  <a:t>…</a:t>
                </a:r>
              </a:p>
            </p:txBody>
          </p:sp>
        </mc:Choice>
        <mc:Fallback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E3B8AE3-F347-454E-B207-C8E5899CCA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061" y="5094681"/>
                <a:ext cx="3239477" cy="215444"/>
              </a:xfrm>
              <a:prstGeom prst="rect">
                <a:avLst/>
              </a:prstGeom>
              <a:blipFill>
                <a:blip r:embed="rId6"/>
                <a:stretch>
                  <a:fillRect l="-1961" t="-29412" r="-3529" b="-47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2907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AF0003-1CC0-AD49-978C-F7387FB1E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Boosting (2)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4A79CE-0C65-7D40-99FC-0982EDA6EA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https://www.youtube.com/watch?v=3CC4N4z3GJc</a:t>
            </a: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4153A52-23CE-5F4B-938B-C88C180EEDF9}"/>
              </a:ext>
            </a:extLst>
          </p:cNvPr>
          <p:cNvGrpSpPr/>
          <p:nvPr/>
        </p:nvGrpSpPr>
        <p:grpSpPr>
          <a:xfrm>
            <a:off x="1450426" y="1618692"/>
            <a:ext cx="9259613" cy="3620616"/>
            <a:chOff x="2532993" y="2007476"/>
            <a:chExt cx="9259613" cy="362061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51097E8-61E1-A247-BEC8-CDE61237F2CB}"/>
                </a:ext>
              </a:extLst>
            </p:cNvPr>
            <p:cNvGrpSpPr/>
            <p:nvPr/>
          </p:nvGrpSpPr>
          <p:grpSpPr>
            <a:xfrm>
              <a:off x="2532993" y="2007476"/>
              <a:ext cx="9259613" cy="3620616"/>
              <a:chOff x="1103587" y="1348060"/>
              <a:chExt cx="10689019" cy="4232552"/>
            </a:xfrm>
          </p:grpSpPr>
          <p:pic>
            <p:nvPicPr>
              <p:cNvPr id="5" name="Picture 4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AC409E77-2BE9-FC42-B9CA-46E0444D35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b="5916"/>
              <a:stretch/>
            </p:blipFill>
            <p:spPr>
              <a:xfrm>
                <a:off x="3953462" y="1348060"/>
                <a:ext cx="7839144" cy="4103773"/>
              </a:xfrm>
              <a:prstGeom prst="rect">
                <a:avLst/>
              </a:prstGeom>
            </p:spPr>
          </p:pic>
          <p:pic>
            <p:nvPicPr>
              <p:cNvPr id="7" name="Picture 6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8B8C1898-E514-8348-83E9-3A54C7EAD5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103587" y="2669628"/>
                <a:ext cx="2849876" cy="2910984"/>
              </a:xfrm>
              <a:prstGeom prst="rect">
                <a:avLst/>
              </a:prstGeom>
            </p:spPr>
          </p:pic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D295344-3C98-6645-83B2-550E3C62BFAD}"/>
                </a:ext>
              </a:extLst>
            </p:cNvPr>
            <p:cNvSpPr/>
            <p:nvPr/>
          </p:nvSpPr>
          <p:spPr>
            <a:xfrm>
              <a:off x="8313683" y="4540469"/>
              <a:ext cx="2144111" cy="76725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5204861-5903-8847-8505-2082B1050BF5}"/>
                </a:ext>
              </a:extLst>
            </p:cNvPr>
            <p:cNvSpPr/>
            <p:nvPr/>
          </p:nvSpPr>
          <p:spPr>
            <a:xfrm>
              <a:off x="8586951" y="4422130"/>
              <a:ext cx="2144111" cy="76725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CFF74E0-9881-7F47-AD1B-995D46893F60}"/>
              </a:ext>
            </a:extLst>
          </p:cNvPr>
          <p:cNvSpPr txBox="1"/>
          <p:nvPr/>
        </p:nvSpPr>
        <p:spPr>
          <a:xfrm>
            <a:off x="4614041" y="1387859"/>
            <a:ext cx="2406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ea typeface="+mj-ea"/>
                <a:cs typeface="+mj-cs"/>
              </a:rPr>
              <a:t>2. Gradient boost starts by making a single prediction equal to the E(y)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1E6E3B-3CFA-E544-9B98-4A5AD8FA632C}"/>
              </a:ext>
            </a:extLst>
          </p:cNvPr>
          <p:cNvSpPr txBox="1"/>
          <p:nvPr/>
        </p:nvSpPr>
        <p:spPr>
          <a:xfrm>
            <a:off x="1592316" y="2287525"/>
            <a:ext cx="2406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ea typeface="+mj-ea"/>
                <a:cs typeface="+mj-cs"/>
              </a:rPr>
              <a:t>1. Consider a sample dataset for regression (predicting weight)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81AD07-85DA-F141-A3EF-D2DFF8B23D0F}"/>
              </a:ext>
            </a:extLst>
          </p:cNvPr>
          <p:cNvSpPr txBox="1"/>
          <p:nvPr/>
        </p:nvSpPr>
        <p:spPr>
          <a:xfrm>
            <a:off x="8156025" y="888053"/>
            <a:ext cx="2984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ea typeface="+mj-ea"/>
                <a:cs typeface="+mj-cs"/>
              </a:rPr>
              <a:t>3. The residual (errors) calculated here is what our next estimator tried to predict. This prediction is multiplied by </a:t>
            </a:r>
            <a:r>
              <a:rPr lang="en-US" sz="1200" b="1" dirty="0">
                <a:latin typeface="+mj-lt"/>
                <a:ea typeface="+mj-ea"/>
                <a:cs typeface="+mj-cs"/>
              </a:rPr>
              <a:t>a learning rate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F00D522-DD7F-F046-85B0-5D6A7EB30E88}"/>
              </a:ext>
            </a:extLst>
          </p:cNvPr>
          <p:cNvSpPr/>
          <p:nvPr/>
        </p:nvSpPr>
        <p:spPr>
          <a:xfrm>
            <a:off x="7121295" y="1968656"/>
            <a:ext cx="288498" cy="3045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455A87BF-17E4-1C42-BE53-0995EDA97511}"/>
              </a:ext>
            </a:extLst>
          </p:cNvPr>
          <p:cNvCxnSpPr>
            <a:cxnSpLocks/>
            <a:stCxn id="17" idx="1"/>
            <a:endCxn id="18" idx="0"/>
          </p:cNvCxnSpPr>
          <p:nvPr/>
        </p:nvCxnSpPr>
        <p:spPr>
          <a:xfrm rot="10800000" flipV="1">
            <a:off x="7265545" y="1211218"/>
            <a:ext cx="890481" cy="757437"/>
          </a:xfrm>
          <a:prstGeom prst="curvedConnector2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4C2CD5F5-100D-734E-9980-41FB5B8BCA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5926" y="3000158"/>
            <a:ext cx="360198" cy="33901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C3AB4D5-1AD7-4D41-B5E2-E1B5322B2941}"/>
              </a:ext>
            </a:extLst>
          </p:cNvPr>
          <p:cNvSpPr txBox="1"/>
          <p:nvPr/>
        </p:nvSpPr>
        <p:spPr>
          <a:xfrm>
            <a:off x="9981270" y="2195191"/>
            <a:ext cx="2053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ea typeface="+mj-ea"/>
                <a:cs typeface="+mj-cs"/>
              </a:rPr>
              <a:t>4. Regression trees of fixed height are trained as weak learners</a:t>
            </a:r>
            <a:endParaRPr lang="en-US" sz="1200" b="1" dirty="0">
              <a:latin typeface="+mj-lt"/>
              <a:ea typeface="+mj-ea"/>
              <a:cs typeface="+mj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FFE4A8-1877-6847-B607-DD113B321639}"/>
              </a:ext>
            </a:extLst>
          </p:cNvPr>
          <p:cNvSpPr txBox="1"/>
          <p:nvPr/>
        </p:nvSpPr>
        <p:spPr>
          <a:xfrm>
            <a:off x="8576439" y="4093807"/>
            <a:ext cx="2921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ea typeface="+mj-ea"/>
                <a:cs typeface="+mj-cs"/>
              </a:rPr>
              <a:t>5. Summing up the E(y) with these predicted scaled residuals for the </a:t>
            </a:r>
            <a:r>
              <a:rPr lang="en-US" sz="1200" dirty="0" err="1">
                <a:latin typeface="+mj-lt"/>
                <a:ea typeface="+mj-ea"/>
                <a:cs typeface="+mj-cs"/>
              </a:rPr>
              <a:t>n_estimators</a:t>
            </a:r>
            <a:r>
              <a:rPr lang="en-US" sz="1200" dirty="0">
                <a:latin typeface="+mj-lt"/>
                <a:ea typeface="+mj-ea"/>
                <a:cs typeface="+mj-cs"/>
              </a:rPr>
              <a:t> moves us closer to the actual</a:t>
            </a:r>
            <a:endParaRPr lang="en-US" sz="1200" b="1" dirty="0">
              <a:latin typeface="+mj-lt"/>
              <a:ea typeface="+mj-ea"/>
              <a:cs typeface="+mj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BAB672-8EBC-D446-A065-CE974EB4E16B}"/>
              </a:ext>
            </a:extLst>
          </p:cNvPr>
          <p:cNvSpPr txBox="1"/>
          <p:nvPr/>
        </p:nvSpPr>
        <p:spPr>
          <a:xfrm>
            <a:off x="4199417" y="5268536"/>
            <a:ext cx="2921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  <a:ea typeface="+mj-ea"/>
                <a:cs typeface="+mj-cs"/>
              </a:rPr>
              <a:t>6. Notice how the residuals for each of the samples gradually reduces as more trees are trained on the previous residuals</a:t>
            </a:r>
            <a:endParaRPr lang="en-US" sz="12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82473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AF0003-1CC0-AD49-978C-F7387FB1E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Boosting (3)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4A79CE-0C65-7D40-99FC-0982EDA6EA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32BA66-30D0-D24F-9248-27DB976025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8672" b="5025"/>
          <a:stretch/>
        </p:blipFill>
        <p:spPr>
          <a:xfrm>
            <a:off x="6004844" y="1516227"/>
            <a:ext cx="5343120" cy="36613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37460B0-D8DB-644C-8799-1BC7E9B5316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8650" y="964104"/>
            <a:ext cx="4950811" cy="495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36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1574</TotalTime>
  <Words>311</Words>
  <Application>Microsoft Macintosh PowerPoint</Application>
  <PresentationFormat>Widescreen</PresentationFormat>
  <Paragraphs>21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Office Theme</vt:lpstr>
      <vt:lpstr>Gradient Boosting (1)</vt:lpstr>
      <vt:lpstr>Gradient Boosting (2)</vt:lpstr>
      <vt:lpstr>Gradient Boosting (3)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Based Methods in Machine Learning</dc:title>
  <dc:creator>Akshay Sehgal</dc:creator>
  <cp:lastModifiedBy>Akshay Sehgal</cp:lastModifiedBy>
  <cp:revision>58</cp:revision>
  <dcterms:created xsi:type="dcterms:W3CDTF">2020-08-24T13:42:04Z</dcterms:created>
  <dcterms:modified xsi:type="dcterms:W3CDTF">2020-08-31T05:30:07Z</dcterms:modified>
</cp:coreProperties>
</file>

<file path=docProps/thumbnail.jpeg>
</file>